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40" r:id="rId5"/>
    <p:sldId id="313" r:id="rId6"/>
    <p:sldId id="318" r:id="rId7"/>
    <p:sldId id="341" r:id="rId8"/>
    <p:sldId id="343" r:id="rId9"/>
    <p:sldId id="344" r:id="rId10"/>
    <p:sldId id="289" r:id="rId11"/>
    <p:sldId id="345" r:id="rId12"/>
    <p:sldId id="301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6" y="7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78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lyas946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15412" y="397638"/>
            <a:ext cx="4593341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  <a:latin typeface="+mj-lt"/>
              </a:rPr>
              <a:t>Inavitas</a:t>
            </a:r>
            <a:r>
              <a:rPr lang="en-US" sz="4800" dirty="0">
                <a:solidFill>
                  <a:schemeClr val="bg1"/>
                </a:solidFill>
                <a:latin typeface="+mj-lt"/>
              </a:rPr>
              <a:t> NodeJS Bootcamp Graduation</a:t>
            </a:r>
            <a:endParaRPr lang="tr-TR" sz="48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tr-TR" sz="4800" dirty="0">
                <a:solidFill>
                  <a:schemeClr val="bg1"/>
                </a:solidFill>
                <a:latin typeface="+mj-lt"/>
              </a:rPr>
              <a:t>Project </a:t>
            </a:r>
          </a:p>
          <a:p>
            <a:pPr algn="r"/>
            <a:r>
              <a:rPr lang="tr-TR" sz="4800" dirty="0" err="1">
                <a:solidFill>
                  <a:schemeClr val="bg1"/>
                </a:solidFill>
                <a:latin typeface="+mj-lt"/>
              </a:rPr>
              <a:t>Group</a:t>
            </a:r>
            <a:r>
              <a:rPr lang="tr-TR" sz="4800" dirty="0">
                <a:solidFill>
                  <a:schemeClr val="bg1"/>
                </a:solidFill>
                <a:latin typeface="+mj-lt"/>
              </a:rPr>
              <a:t> 2</a:t>
            </a:r>
            <a:endParaRPr lang="tr-TR" sz="4000" dirty="0">
              <a:solidFill>
                <a:schemeClr val="bg1"/>
              </a:solidFill>
              <a:latin typeface="+mj-lt"/>
            </a:endParaRPr>
          </a:p>
          <a:p>
            <a:pPr algn="r"/>
            <a:endParaRPr lang="en-US" sz="2000" b="1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6D9A3E4-2F82-41F1-B3AA-E2B5D6EB581A}"/>
              </a:ext>
            </a:extLst>
          </p:cNvPr>
          <p:cNvSpPr/>
          <p:nvPr/>
        </p:nvSpPr>
        <p:spPr>
          <a:xfrm>
            <a:off x="923277" y="5587305"/>
            <a:ext cx="11206579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tr-TR" sz="3000" dirty="0">
                <a:solidFill>
                  <a:schemeClr val="bg1"/>
                </a:solidFill>
                <a:latin typeface="+mj-lt"/>
              </a:rPr>
              <a:t>https://github.com/P149-Bootcamp-Graduation-Project/Group3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r-TR" dirty="0"/>
              <a:t>Son Sözlerimiz …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1E290B-833F-467D-81D5-AB8423F80F75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8C4D3C-31C9-47FD-AB53-67708063B367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E66991-2F15-466C-8960-98034F820FC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3D22288-4496-4729-83F8-9BB0601A965A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4BEFAF-3E31-4BED-8C15-194E8692EAF8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043EA-6852-4A0F-9979-3B60031BEA3F}"/>
              </a:ext>
            </a:extLst>
          </p:cNvPr>
          <p:cNvCxnSpPr>
            <a:cxnSpLocks/>
          </p:cNvCxnSpPr>
          <p:nvPr/>
        </p:nvCxnSpPr>
        <p:spPr>
          <a:xfrm>
            <a:off x="1095081" y="3326268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26DCFA-2155-4556-B6B2-A1D10477F8E1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7337D-435D-4836-9A63-E71679B64105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7A4A55-1731-4D29-AF0D-30D677A2F55C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3117A4-19C3-4167-8B4E-317B7B60200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B877E8-FF49-4E36-AC07-6D866E7F9A06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B073DB-53D1-4FDC-BF4E-68B7113A3A6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338E53-F799-40E0-AF16-17E6E9465302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8AA8EA-3F81-4B6B-B558-41B6AC1AE61D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354458-87E2-4B01-AD84-7568ECA2B475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3C5BDB-988A-4982-9C86-9D61840FDE39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BAFD40D-82F5-4CCC-985D-95FE5B3D8B02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6DD1DF-FF4C-4A36-8B2A-7B3EC9489E53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17CA5449-90A0-4C9F-96FB-097077733839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AA98416-0251-41FF-83E8-7B4F922A38F6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6845DBB1-1547-4096-B949-66A5A12673C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E916927-A8F1-4562-98F9-C82F75C3924E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085D00E-9B2E-4F54-9A92-F1B45A952252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A42E3DEC-DAED-4178-AE9D-70060F413AFE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FA91D8AD-48D1-47C6-ACDD-5D93ABDB20D0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EF3B076C-EFD3-4E6D-863E-54B00CA20015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A2A17D9-45AC-4AFC-9F55-3DD5503274E7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0D7F3BC7-EB6D-4495-98E4-941ADE8D96AD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1A94D4E-3DF5-4940-B5DD-8878D89249D1}"/>
              </a:ext>
            </a:extLst>
          </p:cNvPr>
          <p:cNvSpPr txBox="1"/>
          <p:nvPr/>
        </p:nvSpPr>
        <p:spPr>
          <a:xfrm>
            <a:off x="421715" y="2326891"/>
            <a:ext cx="4493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School tablosundan bir okul silindiğinde, </a:t>
            </a:r>
          </a:p>
          <a:p>
            <a:r>
              <a:rPr lang="tr-TR" dirty="0"/>
              <a:t>okula bağlı olan sınıflar ve </a:t>
            </a:r>
            <a:r>
              <a:rPr lang="tr-TR" dirty="0" err="1"/>
              <a:t>sensörlerin</a:t>
            </a:r>
            <a:r>
              <a:rPr lang="tr-TR" dirty="0"/>
              <a:t> de </a:t>
            </a:r>
          </a:p>
          <a:p>
            <a:r>
              <a:rPr lang="tr-TR" dirty="0"/>
              <a:t>silinmesi gerekmektedir.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79303A89-4EE3-4E27-9B5C-6898879AB6B3}"/>
              </a:ext>
            </a:extLst>
          </p:cNvPr>
          <p:cNvSpPr txBox="1"/>
          <p:nvPr/>
        </p:nvSpPr>
        <p:spPr>
          <a:xfrm>
            <a:off x="609584" y="3696382"/>
            <a:ext cx="399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Swagger</a:t>
            </a:r>
            <a:r>
              <a:rPr lang="tr-TR" dirty="0"/>
              <a:t> </a:t>
            </a:r>
            <a:r>
              <a:rPr lang="tr-TR" dirty="0" err="1"/>
              <a:t>apilere</a:t>
            </a:r>
            <a:r>
              <a:rPr lang="tr-TR" dirty="0"/>
              <a:t> eklenmiş ama </a:t>
            </a:r>
            <a:r>
              <a:rPr lang="tr-TR" dirty="0" err="1"/>
              <a:t>json</a:t>
            </a:r>
            <a:r>
              <a:rPr lang="tr-TR" dirty="0"/>
              <a:t> </a:t>
            </a:r>
          </a:p>
          <a:p>
            <a:r>
              <a:rPr lang="tr-TR" dirty="0"/>
              <a:t>dosyası tam olarak </a:t>
            </a:r>
            <a:r>
              <a:rPr lang="tr-TR" dirty="0" err="1"/>
              <a:t>tamamlanamıştır</a:t>
            </a:r>
            <a:r>
              <a:rPr lang="tr-TR" dirty="0"/>
              <a:t>.</a:t>
            </a:r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AD3DC442-09AE-42DB-8768-793E0455C040}"/>
              </a:ext>
            </a:extLst>
          </p:cNvPr>
          <p:cNvSpPr txBox="1"/>
          <p:nvPr/>
        </p:nvSpPr>
        <p:spPr>
          <a:xfrm>
            <a:off x="7612289" y="2134157"/>
            <a:ext cx="4467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Projeyi </a:t>
            </a:r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 olmadan kalan kısımlarını yerelde test</a:t>
            </a:r>
          </a:p>
          <a:p>
            <a:r>
              <a:rPr lang="tr-TR" dirty="0"/>
              <a:t>edebilmek için </a:t>
            </a:r>
          </a:p>
          <a:p>
            <a:r>
              <a:rPr lang="tr-TR" dirty="0">
                <a:latin typeface="-apple-system"/>
              </a:rPr>
              <a:t>«</a:t>
            </a:r>
            <a:r>
              <a:rPr lang="tr-TR" b="1" dirty="0">
                <a:latin typeface="-apple-system"/>
              </a:rPr>
              <a:t>fake-gen-</a:t>
            </a:r>
            <a:r>
              <a:rPr lang="tr-TR" b="1" dirty="0" err="1">
                <a:latin typeface="-apple-system"/>
              </a:rPr>
              <a:t>to</a:t>
            </a:r>
            <a:r>
              <a:rPr lang="tr-TR" b="1" dirty="0">
                <a:latin typeface="-apple-system"/>
              </a:rPr>
              <a:t>-</a:t>
            </a:r>
            <a:r>
              <a:rPr lang="tr-TR" b="1" dirty="0" err="1">
                <a:latin typeface="-apple-system"/>
              </a:rPr>
              <a:t>producer-to-postgre-redis</a:t>
            </a:r>
            <a:r>
              <a:rPr lang="tr-TR" dirty="0">
                <a:latin typeface="-apple-system"/>
              </a:rPr>
              <a:t>»</a:t>
            </a:r>
          </a:p>
          <a:p>
            <a:r>
              <a:rPr lang="tr-TR" dirty="0">
                <a:latin typeface="-apple-system"/>
              </a:rPr>
              <a:t>İsimli bir </a:t>
            </a:r>
            <a:r>
              <a:rPr lang="tr-TR" dirty="0" err="1">
                <a:latin typeface="-apple-system"/>
              </a:rPr>
              <a:t>api</a:t>
            </a:r>
            <a:r>
              <a:rPr lang="tr-TR" dirty="0">
                <a:latin typeface="-apple-system"/>
              </a:rPr>
              <a:t> oluşturulmuş repoya konulmuştur.</a:t>
            </a:r>
            <a:endParaRPr lang="tr-TR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1921870-5E9C-48F2-9990-04EA8CE92007}"/>
              </a:ext>
            </a:extLst>
          </p:cNvPr>
          <p:cNvSpPr txBox="1"/>
          <p:nvPr/>
        </p:nvSpPr>
        <p:spPr>
          <a:xfrm>
            <a:off x="7588952" y="4165208"/>
            <a:ext cx="4557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Socket</a:t>
            </a:r>
            <a:r>
              <a:rPr lang="tr-TR" dirty="0"/>
              <a:t> yapısı </a:t>
            </a:r>
            <a:r>
              <a:rPr lang="tr-TR" dirty="0" err="1"/>
              <a:t>kullanılarakta</a:t>
            </a:r>
            <a:r>
              <a:rPr lang="tr-TR" dirty="0"/>
              <a:t> </a:t>
            </a:r>
            <a:r>
              <a:rPr lang="tr-TR" dirty="0" err="1"/>
              <a:t>sensör</a:t>
            </a:r>
            <a:r>
              <a:rPr lang="tr-TR" dirty="0"/>
              <a:t> </a:t>
            </a:r>
          </a:p>
          <a:p>
            <a:r>
              <a:rPr lang="tr-TR" dirty="0" err="1"/>
              <a:t>verieri</a:t>
            </a:r>
            <a:r>
              <a:rPr lang="tr-TR" dirty="0"/>
              <a:t> anında web kısmına gönderilebilirdi.</a:t>
            </a:r>
          </a:p>
          <a:p>
            <a:r>
              <a:rPr lang="tr-TR" dirty="0"/>
              <a:t>Mevcut durumda </a:t>
            </a:r>
            <a:r>
              <a:rPr lang="tr-TR" b="1" dirty="0" err="1"/>
              <a:t>reader</a:t>
            </a:r>
            <a:r>
              <a:rPr lang="tr-TR" dirty="0"/>
              <a:t> </a:t>
            </a:r>
            <a:r>
              <a:rPr lang="tr-TR" dirty="0" err="1"/>
              <a:t>api’ye</a:t>
            </a:r>
            <a:r>
              <a:rPr lang="tr-TR" dirty="0"/>
              <a:t> istek</a:t>
            </a:r>
          </a:p>
          <a:p>
            <a:r>
              <a:rPr lang="tr-TR" dirty="0"/>
              <a:t>atıldığında veriler gönderilmektedir.</a:t>
            </a:r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263928" y="1748935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Smart Schools</a:t>
            </a:r>
          </a:p>
          <a:p>
            <a:r>
              <a:rPr lang="tr-TR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( Akıllı Okullar ) 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8100630" y="3696288"/>
            <a:ext cx="2974020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>
                <a:solidFill>
                  <a:schemeClr val="bg1"/>
                </a:solidFill>
                <a:cs typeface="Arial" pitchFamily="34" charset="0"/>
              </a:rPr>
              <a:t>Ölç … Kaydet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>
                <a:solidFill>
                  <a:schemeClr val="bg1"/>
                </a:solidFill>
                <a:cs typeface="Arial" pitchFamily="34" charset="0"/>
              </a:rPr>
              <a:t>Her yerden izle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>
                <a:solidFill>
                  <a:schemeClr val="bg1"/>
                </a:solidFill>
                <a:cs typeface="Arial" pitchFamily="34" charset="0"/>
              </a:rPr>
              <a:t>Değerlendir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>
                <a:solidFill>
                  <a:schemeClr val="bg1"/>
                </a:solidFill>
                <a:cs typeface="Arial" pitchFamily="34" charset="0"/>
              </a:rPr>
              <a:t>Sonuç çıkar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altLang="ko-KR" sz="2000" dirty="0">
                <a:solidFill>
                  <a:schemeClr val="bg1"/>
                </a:solidFill>
                <a:cs typeface="Arial" pitchFamily="34" charset="0"/>
              </a:rPr>
              <a:t>Enerji verimliliğini arttır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C8E69893-3B16-46DF-ADDB-FF59270F9BCD}"/>
              </a:ext>
            </a:extLst>
          </p:cNvPr>
          <p:cNvSpPr/>
          <p:nvPr/>
        </p:nvSpPr>
        <p:spPr>
          <a:xfrm>
            <a:off x="6096000" y="263246"/>
            <a:ext cx="61694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B4564732-555F-4AD3-8C10-8923450496D2}"/>
              </a:ext>
            </a:extLst>
          </p:cNvPr>
          <p:cNvSpPr/>
          <p:nvPr/>
        </p:nvSpPr>
        <p:spPr>
          <a:xfrm>
            <a:off x="1500326" y="825623"/>
            <a:ext cx="9277165" cy="4669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>
              <a:hlinkClick r:id="rId2"/>
            </a:endParaRPr>
          </a:p>
          <a:p>
            <a:endParaRPr lang="tr-TR" b="1" dirty="0"/>
          </a:p>
          <a:p>
            <a:endParaRPr lang="tr-T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730763AC-D11D-427A-A317-B69379D4F121}"/>
              </a:ext>
            </a:extLst>
          </p:cNvPr>
          <p:cNvSpPr txBox="1"/>
          <p:nvPr/>
        </p:nvSpPr>
        <p:spPr>
          <a:xfrm>
            <a:off x="2432481" y="884159"/>
            <a:ext cx="7421732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tr-TR" sz="4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School </a:t>
            </a:r>
            <a:r>
              <a:rPr lang="tr-TR" sz="40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Energy</a:t>
            </a:r>
            <a:r>
              <a:rPr lang="tr-TR" sz="4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tr-TR" sz="40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Tracking</a:t>
            </a:r>
            <a:r>
              <a:rPr lang="tr-TR" sz="4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tr-TR" sz="40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System</a:t>
            </a:r>
            <a:endParaRPr lang="tr-TR" sz="40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algn="r"/>
            <a:r>
              <a:rPr lang="tr-TR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(Okul </a:t>
            </a:r>
            <a:r>
              <a:rPr lang="tr-TR" altLang="ko-KR" sz="40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Eneji</a:t>
            </a:r>
            <a:r>
              <a:rPr lang="tr-TR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İzleme Sistemi)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C6F98326-5ED3-4AF6-A822-92B1AFFDE2E5}"/>
              </a:ext>
            </a:extLst>
          </p:cNvPr>
          <p:cNvGrpSpPr/>
          <p:nvPr/>
        </p:nvGrpSpPr>
        <p:grpSpPr>
          <a:xfrm>
            <a:off x="5000048" y="2658751"/>
            <a:ext cx="5526590" cy="2073047"/>
            <a:chOff x="3512694" y="258905"/>
            <a:chExt cx="5526590" cy="2099642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8ED25811-F037-4651-B805-12F78B6C04B9}"/>
                </a:ext>
              </a:extLst>
            </p:cNvPr>
            <p:cNvGrpSpPr/>
            <p:nvPr/>
          </p:nvGrpSpPr>
          <p:grpSpPr>
            <a:xfrm>
              <a:off x="6420371" y="258905"/>
              <a:ext cx="2618913" cy="1833351"/>
              <a:chOff x="6068680" y="610598"/>
              <a:chExt cx="2618913" cy="1833351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01746E7B-C748-4311-91DC-881C973A2EC0}"/>
                  </a:ext>
                </a:extLst>
              </p:cNvPr>
              <p:cNvSpPr/>
              <p:nvPr/>
            </p:nvSpPr>
            <p:spPr>
              <a:xfrm>
                <a:off x="6068680" y="1217595"/>
                <a:ext cx="2618913" cy="1226354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3">
                <a:extLst>
                  <a:ext uri="{FF2B5EF4-FFF2-40B4-BE49-F238E27FC236}">
                    <a16:creationId xmlns:a16="http://schemas.microsoft.com/office/drawing/2014/main" id="{2B2631C3-ED19-4345-A3F7-1A57AE55470C}"/>
                  </a:ext>
                </a:extLst>
              </p:cNvPr>
              <p:cNvSpPr/>
              <p:nvPr/>
            </p:nvSpPr>
            <p:spPr>
              <a:xfrm>
                <a:off x="6105192" y="610598"/>
                <a:ext cx="2273693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0F24FE3D-4F1F-4E3B-BB31-55DA53B3FB77}"/>
                  </a:ext>
                </a:extLst>
              </p:cNvPr>
              <p:cNvSpPr txBox="1"/>
              <p:nvPr/>
            </p:nvSpPr>
            <p:spPr>
              <a:xfrm>
                <a:off x="6218579" y="633999"/>
                <a:ext cx="16996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Atakan DÖNMEZ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1AB6879-DEC1-4CFF-9DD6-D389624E4CC6}"/>
                </a:ext>
              </a:extLst>
            </p:cNvPr>
            <p:cNvGrpSpPr/>
            <p:nvPr/>
          </p:nvGrpSpPr>
          <p:grpSpPr>
            <a:xfrm>
              <a:off x="3512694" y="258906"/>
              <a:ext cx="2774168" cy="2099641"/>
              <a:chOff x="5962818" y="610599"/>
              <a:chExt cx="2774168" cy="2099641"/>
            </a:xfrm>
          </p:grpSpPr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C8211BF8-B616-4245-8DA0-0F4D5743D0CD}"/>
                  </a:ext>
                </a:extLst>
              </p:cNvPr>
              <p:cNvSpPr/>
              <p:nvPr/>
            </p:nvSpPr>
            <p:spPr>
              <a:xfrm>
                <a:off x="5962818" y="1127625"/>
                <a:ext cx="2694674" cy="1582615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9">
                <a:extLst>
                  <a:ext uri="{FF2B5EF4-FFF2-40B4-BE49-F238E27FC236}">
                    <a16:creationId xmlns:a16="http://schemas.microsoft.com/office/drawing/2014/main" id="{45D49D74-D1E6-44FB-9358-6ED05A28D5C2}"/>
                  </a:ext>
                </a:extLst>
              </p:cNvPr>
              <p:cNvSpPr/>
              <p:nvPr/>
            </p:nvSpPr>
            <p:spPr>
              <a:xfrm>
                <a:off x="6031521" y="610599"/>
                <a:ext cx="1869829" cy="391282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6D7B2C22-B9ED-441E-B10B-6B7E4BC0F5D7}"/>
                  </a:ext>
                </a:extLst>
              </p:cNvPr>
              <p:cNvSpPr txBox="1"/>
              <p:nvPr/>
            </p:nvSpPr>
            <p:spPr>
              <a:xfrm>
                <a:off x="6070241" y="652351"/>
                <a:ext cx="18311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Oğuzhan EYERCİ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FF4EC8DE-91D6-4FEF-A164-FA27F68F2E82}"/>
                  </a:ext>
                </a:extLst>
              </p:cNvPr>
              <p:cNvSpPr txBox="1"/>
              <p:nvPr/>
            </p:nvSpPr>
            <p:spPr>
              <a:xfrm>
                <a:off x="6042312" y="1217594"/>
                <a:ext cx="269467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600" b="1" dirty="0" err="1"/>
                  <a:t>Air</a:t>
                </a:r>
                <a:r>
                  <a:rPr lang="tr-TR" sz="1600" b="1" dirty="0"/>
                  <a:t> Consumer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600" b="1" dirty="0" err="1"/>
                  <a:t>Temperature</a:t>
                </a:r>
                <a:r>
                  <a:rPr lang="tr-TR" sz="1600" b="1" dirty="0"/>
                  <a:t> Consumer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600" b="1" dirty="0" err="1"/>
                  <a:t>Electricity</a:t>
                </a:r>
                <a:r>
                  <a:rPr lang="tr-TR" sz="1600" b="1" dirty="0"/>
                  <a:t> Consumer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600" b="1" dirty="0"/>
                  <a:t> </a:t>
                </a:r>
                <a:r>
                  <a:rPr lang="tr-TR" sz="1600" b="1" dirty="0" err="1"/>
                  <a:t>Error</a:t>
                </a:r>
                <a:r>
                  <a:rPr lang="tr-TR" sz="1600" b="1" dirty="0"/>
                  <a:t> </a:t>
                </a:r>
                <a:r>
                  <a:rPr lang="tr-TR" sz="1600" b="1" dirty="0" err="1"/>
                  <a:t>Log</a:t>
                </a:r>
                <a:r>
                  <a:rPr lang="tr-TR" sz="1600" b="1" dirty="0"/>
                  <a:t> API</a:t>
                </a:r>
                <a:endParaRPr lang="en-US" altLang="ko-KR" sz="1600" b="1" dirty="0"/>
              </a:p>
            </p:txBody>
          </p:sp>
        </p:grp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D8B8BB07-D3E7-4521-8895-97F3599A1220}"/>
              </a:ext>
            </a:extLst>
          </p:cNvPr>
          <p:cNvGrpSpPr/>
          <p:nvPr/>
        </p:nvGrpSpPr>
        <p:grpSpPr>
          <a:xfrm>
            <a:off x="1766062" y="2650387"/>
            <a:ext cx="2781847" cy="2147844"/>
            <a:chOff x="5691357" y="778095"/>
            <a:chExt cx="2621474" cy="1907377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14E387AF-B451-4D78-B2D4-95E3AB76F8B2}"/>
                </a:ext>
              </a:extLst>
            </p:cNvPr>
            <p:cNvSpPr/>
            <p:nvPr/>
          </p:nvSpPr>
          <p:spPr>
            <a:xfrm>
              <a:off x="5691357" y="1282564"/>
              <a:ext cx="2621474" cy="1278113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9">
              <a:extLst>
                <a:ext uri="{FF2B5EF4-FFF2-40B4-BE49-F238E27FC236}">
                  <a16:creationId xmlns:a16="http://schemas.microsoft.com/office/drawing/2014/main" id="{A97C417C-9F0C-4FAE-9AF9-8425FDC821C4}"/>
                </a:ext>
              </a:extLst>
            </p:cNvPr>
            <p:cNvSpPr/>
            <p:nvPr/>
          </p:nvSpPr>
          <p:spPr>
            <a:xfrm>
              <a:off x="5744309" y="778095"/>
              <a:ext cx="1869829" cy="39128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D44F395A-DF63-494E-8D2B-4D916163EAD1}"/>
                </a:ext>
              </a:extLst>
            </p:cNvPr>
            <p:cNvSpPr txBox="1"/>
            <p:nvPr/>
          </p:nvSpPr>
          <p:spPr>
            <a:xfrm>
              <a:off x="5744309" y="819848"/>
              <a:ext cx="1810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altLang="ko-KR" sz="1400" b="1" dirty="0">
                  <a:solidFill>
                    <a:schemeClr val="bg1"/>
                  </a:solidFill>
                  <a:cs typeface="Arial" pitchFamily="34" charset="0"/>
                </a:rPr>
                <a:t>İlyas YAĞCIOĞLU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BD76F4D6-53C3-4FA7-82D6-37C5A845DAA7}"/>
                </a:ext>
              </a:extLst>
            </p:cNvPr>
            <p:cNvSpPr txBox="1"/>
            <p:nvPr/>
          </p:nvSpPr>
          <p:spPr>
            <a:xfrm>
              <a:off x="5854004" y="1346210"/>
              <a:ext cx="2296181" cy="133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600" b="1" dirty="0" err="1"/>
                <a:t>Air</a:t>
              </a:r>
              <a:r>
                <a:rPr lang="tr-TR" sz="1600" b="1" dirty="0"/>
                <a:t> Producer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600" b="1" dirty="0" err="1"/>
                <a:t>Temperature</a:t>
              </a:r>
              <a:r>
                <a:rPr lang="tr-TR" sz="1600" b="1" dirty="0"/>
                <a:t> Producer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600" b="1" dirty="0" err="1"/>
                <a:t>Electricity</a:t>
              </a:r>
              <a:r>
                <a:rPr lang="tr-TR" sz="1600" b="1" dirty="0"/>
                <a:t> Producer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r-TR" sz="1600" b="1" dirty="0"/>
                <a:t>Reader API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   </a:t>
              </a:r>
            </a:p>
          </p:txBody>
        </p:sp>
      </p:grpSp>
      <p:sp>
        <p:nvSpPr>
          <p:cNvPr id="19" name="Dikdörtgen 18">
            <a:extLst>
              <a:ext uri="{FF2B5EF4-FFF2-40B4-BE49-F238E27FC236}">
                <a16:creationId xmlns:a16="http://schemas.microsoft.com/office/drawing/2014/main" id="{B9249C69-B8BF-4CF0-AE4E-42CF43705F4F}"/>
              </a:ext>
            </a:extLst>
          </p:cNvPr>
          <p:cNvSpPr/>
          <p:nvPr/>
        </p:nvSpPr>
        <p:spPr>
          <a:xfrm>
            <a:off x="7944237" y="3435024"/>
            <a:ext cx="26556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Air Consumer</a:t>
            </a:r>
            <a:endParaRPr lang="tr-T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b="1" dirty="0"/>
              <a:t>T</a:t>
            </a:r>
            <a:r>
              <a:rPr lang="en-US" sz="1600" b="1" dirty="0" err="1"/>
              <a:t>emperature</a:t>
            </a:r>
            <a:r>
              <a:rPr lang="en-US" sz="1600" b="1" dirty="0"/>
              <a:t> Consumer</a:t>
            </a:r>
            <a:endParaRPr lang="tr-TR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Electricity Consumer</a:t>
            </a:r>
            <a:endParaRPr lang="tr-TR" sz="1600" b="1" dirty="0"/>
          </a:p>
        </p:txBody>
      </p:sp>
    </p:spTree>
    <p:extLst>
      <p:ext uri="{BB962C8B-B14F-4D97-AF65-F5344CB8AC3E}">
        <p14:creationId xmlns:p14="http://schemas.microsoft.com/office/powerpoint/2010/main" val="147452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92079" y="713852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4800" b="1" dirty="0">
                <a:cs typeface="Arial" pitchFamily="34" charset="0"/>
              </a:rPr>
              <a:t>Proje Fikri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976544" y="1626202"/>
            <a:ext cx="3884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r-TR" altLang="ko-KR" sz="2400" dirty="0">
                <a:solidFill>
                  <a:schemeClr val="accent3"/>
                </a:solidFill>
                <a:cs typeface="Arial" pitchFamily="34" charset="0"/>
              </a:rPr>
              <a:t>Hikayemiz ….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7EA35874-1BA2-424B-93BA-D9434C7C5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06" y="913597"/>
            <a:ext cx="2673060" cy="1779035"/>
          </a:xfrm>
          <a:prstGeom prst="rect">
            <a:avLst/>
          </a:prstGeom>
          <a:effectLst>
            <a:glow rad="698500">
              <a:schemeClr val="accent1">
                <a:alpha val="40000"/>
              </a:schemeClr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FA9816-6F9B-4F30-B318-B036874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9" y="2523049"/>
            <a:ext cx="2842377" cy="15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815B59F1-C151-4136-8385-D1B70256B59E}"/>
              </a:ext>
            </a:extLst>
          </p:cNvPr>
          <p:cNvSpPr txBox="1"/>
          <p:nvPr/>
        </p:nvSpPr>
        <p:spPr>
          <a:xfrm>
            <a:off x="3892164" y="2693435"/>
            <a:ext cx="210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4x18 W </a:t>
            </a:r>
            <a:r>
              <a:rPr lang="tr-TR" b="1" dirty="0" err="1"/>
              <a:t>florasan</a:t>
            </a:r>
            <a:r>
              <a:rPr lang="tr-TR" b="1" dirty="0"/>
              <a:t> armatür</a:t>
            </a:r>
          </a:p>
        </p:txBody>
      </p:sp>
      <p:sp>
        <p:nvSpPr>
          <p:cNvPr id="19" name="Ok: Aşağı Bükülü 18">
            <a:extLst>
              <a:ext uri="{FF2B5EF4-FFF2-40B4-BE49-F238E27FC236}">
                <a16:creationId xmlns:a16="http://schemas.microsoft.com/office/drawing/2014/main" id="{34894B4B-672C-4C8B-BFE6-8DC525B9CBA7}"/>
              </a:ext>
            </a:extLst>
          </p:cNvPr>
          <p:cNvSpPr/>
          <p:nvPr/>
        </p:nvSpPr>
        <p:spPr>
          <a:xfrm rot="6330439">
            <a:off x="4430492" y="4102413"/>
            <a:ext cx="2229193" cy="10936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pic>
        <p:nvPicPr>
          <p:cNvPr id="1028" name="Picture 4" descr="Osakalight 10W-75watt Led Ampul - Günışığı Fiyatı">
            <a:extLst>
              <a:ext uri="{FF2B5EF4-FFF2-40B4-BE49-F238E27FC236}">
                <a16:creationId xmlns:a16="http://schemas.microsoft.com/office/drawing/2014/main" id="{E62F9D3A-E8BC-4B3B-A823-6ED6AFE4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brightnessContrast contras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47" y="4539095"/>
            <a:ext cx="1598837" cy="1598837"/>
          </a:xfrm>
          <a:prstGeom prst="rect">
            <a:avLst/>
          </a:prstGeom>
          <a:noFill/>
          <a:effectLst>
            <a:glow rad="101600">
              <a:schemeClr val="accent1">
                <a:alpha val="69000"/>
              </a:schemeClr>
            </a:glow>
            <a:reflection endPos="0" dist="508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13428049-929A-454D-8271-01547CD8B9B1}"/>
              </a:ext>
            </a:extLst>
          </p:cNvPr>
          <p:cNvSpPr txBox="1"/>
          <p:nvPr/>
        </p:nvSpPr>
        <p:spPr>
          <a:xfrm>
            <a:off x="2833282" y="5177637"/>
            <a:ext cx="130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10 W </a:t>
            </a:r>
            <a:r>
              <a:rPr lang="tr-TR" b="1" dirty="0" err="1"/>
              <a:t>led</a:t>
            </a:r>
            <a:r>
              <a:rPr lang="tr-TR" b="1" dirty="0"/>
              <a:t> </a:t>
            </a:r>
          </a:p>
          <a:p>
            <a:r>
              <a:rPr lang="tr-TR" b="1" dirty="0"/>
              <a:t>ampul </a:t>
            </a:r>
          </a:p>
        </p:txBody>
      </p:sp>
      <p:sp>
        <p:nvSpPr>
          <p:cNvPr id="20" name="Artı 19">
            <a:extLst>
              <a:ext uri="{FF2B5EF4-FFF2-40B4-BE49-F238E27FC236}">
                <a16:creationId xmlns:a16="http://schemas.microsoft.com/office/drawing/2014/main" id="{D33E9320-31D3-4559-B355-28E1DB263F2B}"/>
              </a:ext>
            </a:extLst>
          </p:cNvPr>
          <p:cNvSpPr/>
          <p:nvPr/>
        </p:nvSpPr>
        <p:spPr>
          <a:xfrm>
            <a:off x="6881960" y="3879972"/>
            <a:ext cx="1498667" cy="153848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30" name="Picture 6" descr="Entes DTR-25 Astronomik Zaman Rölesi - 1.132,80 TL">
            <a:extLst>
              <a:ext uri="{FF2B5EF4-FFF2-40B4-BE49-F238E27FC236}">
                <a16:creationId xmlns:a16="http://schemas.microsoft.com/office/drawing/2014/main" id="{A5850E45-43BE-43A0-907B-E4B9D0CB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360" y="3270700"/>
            <a:ext cx="1649793" cy="28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>
            <a:extLst>
              <a:ext uri="{FF2B5EF4-FFF2-40B4-BE49-F238E27FC236}">
                <a16:creationId xmlns:a16="http://schemas.microsoft.com/office/drawing/2014/main" id="{EEA9A83D-70D2-49CD-882C-422F34B1E40E}"/>
              </a:ext>
            </a:extLst>
          </p:cNvPr>
          <p:cNvSpPr/>
          <p:nvPr/>
        </p:nvSpPr>
        <p:spPr>
          <a:xfrm>
            <a:off x="4124417" y="230957"/>
            <a:ext cx="394316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 err="1">
                <a:solidFill>
                  <a:schemeClr val="accent1"/>
                </a:solidFill>
                <a:cs typeface="Arial" pitchFamily="34" charset="0"/>
              </a:rPr>
              <a:t>Microservices</a:t>
            </a:r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2054" name="Picture 6" descr="12V Termometre Su Geçirmez Sıcaklık Sensörü - Yeşil">
            <a:extLst>
              <a:ext uri="{FF2B5EF4-FFF2-40B4-BE49-F238E27FC236}">
                <a16:creationId xmlns:a16="http://schemas.microsoft.com/office/drawing/2014/main" id="{5531B571-0B59-4F6E-B073-FF965715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6" y="1235816"/>
            <a:ext cx="962642" cy="7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7C9BF1DD-0456-440A-9975-035CEDCA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" y="2446179"/>
            <a:ext cx="665047" cy="72996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C5D3F809-987A-4D8B-8AC2-6C07692D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4" y="3539325"/>
            <a:ext cx="436149" cy="50433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F50BA58-EE25-4849-84C5-CE4715AD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78" y="1202262"/>
            <a:ext cx="10854486" cy="3358106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70BD7152-4DF7-499A-B66E-F98BEF471125}"/>
              </a:ext>
            </a:extLst>
          </p:cNvPr>
          <p:cNvSpPr/>
          <p:nvPr/>
        </p:nvSpPr>
        <p:spPr>
          <a:xfrm>
            <a:off x="1948612" y="4560368"/>
            <a:ext cx="82947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F"/>
                </a:solidFill>
                <a:latin typeface="-apple-system"/>
              </a:rPr>
              <a:t>Server: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 Node, Express</a:t>
            </a:r>
            <a:endParaRPr lang="tr-TR" dirty="0">
              <a:solidFill>
                <a:srgbClr val="24292F"/>
              </a:solidFill>
              <a:latin typeface="-apple-system"/>
            </a:endParaRPr>
          </a:p>
          <a:p>
            <a:br>
              <a:rPr lang="en-US" dirty="0"/>
            </a:br>
            <a:r>
              <a:rPr lang="en-US" b="1" dirty="0">
                <a:solidFill>
                  <a:srgbClr val="24292F"/>
                </a:solidFill>
                <a:latin typeface="-apple-system"/>
              </a:rPr>
              <a:t>Databases: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PostgreSql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 (for main database),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MongoDb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 (for error logs), Redis (for cache)</a:t>
            </a:r>
            <a:endParaRPr lang="tr-TR" dirty="0">
              <a:solidFill>
                <a:srgbClr val="24292F"/>
              </a:solidFill>
              <a:latin typeface="-apple-system"/>
            </a:endParaRPr>
          </a:p>
          <a:p>
            <a:br>
              <a:rPr lang="en-US" dirty="0"/>
            </a:br>
            <a:r>
              <a:rPr lang="en-US" b="1" dirty="0">
                <a:solidFill>
                  <a:srgbClr val="24292F"/>
                </a:solidFill>
                <a:latin typeface="-apple-system"/>
              </a:rPr>
              <a:t>Other: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 Docker, Kafka (for queue), Swagger (for Documentation),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jwt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 (for user auth)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AA53254D-571C-4F01-B10F-62452616024F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7F34558-8CCE-4E4A-8A48-5FEAE485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754" y="1602338"/>
            <a:ext cx="4215672" cy="32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4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136590F-A3E4-4584-B3B4-B1FA94A2D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91" y="830355"/>
            <a:ext cx="8016935" cy="5197290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44B6FAE3-C16D-4BAE-B30D-C2B7660858F2}"/>
              </a:ext>
            </a:extLst>
          </p:cNvPr>
          <p:cNvSpPr/>
          <p:nvPr/>
        </p:nvSpPr>
        <p:spPr>
          <a:xfrm>
            <a:off x="4970099" y="1300124"/>
            <a:ext cx="3550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rgbClr val="24292F"/>
                </a:solidFill>
                <a:latin typeface="-apple-system"/>
              </a:rPr>
              <a:t>Environment </a:t>
            </a:r>
            <a:r>
              <a:rPr lang="tr-TR" sz="2800" b="1" dirty="0" err="1">
                <a:solidFill>
                  <a:srgbClr val="24292F"/>
                </a:solidFill>
                <a:latin typeface="-apple-system"/>
              </a:rPr>
              <a:t>Variables</a:t>
            </a:r>
            <a:endParaRPr lang="tr-TR" sz="28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FA91DB2-6F61-4F6F-9ECB-CBED68CBF047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Yöntem ve Teknikler </a:t>
            </a:r>
          </a:p>
        </p:txBody>
      </p:sp>
    </p:spTree>
    <p:extLst>
      <p:ext uri="{BB962C8B-B14F-4D97-AF65-F5344CB8AC3E}">
        <p14:creationId xmlns:p14="http://schemas.microsoft.com/office/powerpoint/2010/main" val="128741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B76E8AC-51B2-403F-94C6-862885833A76}"/>
              </a:ext>
            </a:extLst>
          </p:cNvPr>
          <p:cNvSpPr/>
          <p:nvPr/>
        </p:nvSpPr>
        <p:spPr>
          <a:xfrm>
            <a:off x="3185603" y="71159"/>
            <a:ext cx="586961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4800" dirty="0">
                <a:solidFill>
                  <a:schemeClr val="accent1"/>
                </a:solidFill>
                <a:cs typeface="Arial" pitchFamily="34" charset="0"/>
              </a:rPr>
              <a:t>Kodlar ve Demo</a:t>
            </a:r>
          </a:p>
        </p:txBody>
      </p:sp>
    </p:spTree>
    <p:extLst>
      <p:ext uri="{BB962C8B-B14F-4D97-AF65-F5344CB8AC3E}">
        <p14:creationId xmlns:p14="http://schemas.microsoft.com/office/powerpoint/2010/main" val="201421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cuz elektrik tüketimi için o saati bekleyin! 4 kat fatura gelebilir -  GÜNCEL Haberleri">
            <a:extLst>
              <a:ext uri="{FF2B5EF4-FFF2-40B4-BE49-F238E27FC236}">
                <a16:creationId xmlns:a16="http://schemas.microsoft.com/office/drawing/2014/main" id="{991612D4-9657-49D5-B588-CECF563C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8" y="1602846"/>
            <a:ext cx="5648665" cy="3279871"/>
          </a:xfrm>
          <a:prstGeom prst="rect">
            <a:avLst/>
          </a:prstGeom>
          <a:noFill/>
          <a:effectLst>
            <a:glow>
              <a:schemeClr val="accent1">
                <a:alpha val="67000"/>
              </a:schemeClr>
            </a:glow>
            <a:reflection blurRad="571500" stA="45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82613" y="1155500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1090108" y="146299"/>
            <a:ext cx="8640652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ko-KR" dirty="0">
                <a:solidFill>
                  <a:schemeClr val="bg1"/>
                </a:solidFill>
              </a:rPr>
              <a:t>Bu Kadar Veri Ne İşe Yarayacak 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EFE64CB-F78B-4B0F-8B32-F728073F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3" y="173757"/>
            <a:ext cx="10153979" cy="3745722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83F109B6-AC57-4924-ABB2-2CCD65909678}"/>
              </a:ext>
            </a:extLst>
          </p:cNvPr>
          <p:cNvSpPr txBox="1"/>
          <p:nvPr/>
        </p:nvSpPr>
        <p:spPr>
          <a:xfrm>
            <a:off x="3231470" y="4131633"/>
            <a:ext cx="419913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C00000"/>
                </a:solidFill>
              </a:rPr>
              <a:t>1-  Koridor ve sınıf aydınlatmaları okul ders programını takip edebilmeli. </a:t>
            </a:r>
          </a:p>
          <a:p>
            <a:r>
              <a:rPr lang="tr-TR" dirty="0">
                <a:solidFill>
                  <a:srgbClr val="C00000"/>
                </a:solidFill>
              </a:rPr>
              <a:t>    Işık şiddeti </a:t>
            </a:r>
            <a:r>
              <a:rPr lang="tr-TR" dirty="0" err="1">
                <a:solidFill>
                  <a:srgbClr val="C00000"/>
                </a:solidFill>
              </a:rPr>
              <a:t>sensörleri</a:t>
            </a:r>
            <a:r>
              <a:rPr lang="tr-TR" dirty="0">
                <a:solidFill>
                  <a:srgbClr val="C00000"/>
                </a:solidFill>
              </a:rPr>
              <a:t> sınıflara eklenmeli.</a:t>
            </a:r>
          </a:p>
        </p:txBody>
      </p:sp>
      <p:pic>
        <p:nvPicPr>
          <p:cNvPr id="4" name="Picture 2" descr="Ucuz elektrik tüketimi için o saati bekleyin! 4 kat fatura gelebilir -  GÜNCEL Haberleri">
            <a:extLst>
              <a:ext uri="{FF2B5EF4-FFF2-40B4-BE49-F238E27FC236}">
                <a16:creationId xmlns:a16="http://schemas.microsoft.com/office/drawing/2014/main" id="{731638B4-78A7-4B4E-99BE-3281F342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61628">
            <a:off x="37801" y="4287195"/>
            <a:ext cx="2946887" cy="1711096"/>
          </a:xfrm>
          <a:prstGeom prst="rect">
            <a:avLst/>
          </a:prstGeom>
          <a:noFill/>
          <a:effectLst>
            <a:glow>
              <a:schemeClr val="accent1">
                <a:alpha val="67000"/>
              </a:schemeClr>
            </a:glow>
            <a:reflection blurRad="571500" stA="45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0DE766D-3B48-4F20-8D2A-1F5151769CBD}"/>
              </a:ext>
            </a:extLst>
          </p:cNvPr>
          <p:cNvSpPr txBox="1"/>
          <p:nvPr/>
        </p:nvSpPr>
        <p:spPr>
          <a:xfrm>
            <a:off x="3231470" y="5470462"/>
            <a:ext cx="419913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tr-TR" dirty="0"/>
              <a:t>2-  Okul ısıtma sistemi okulun toplam ısısını koruyacak şekilde elde edilen verilere göre kontrol edilebilmeli.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00D43BB-A3AB-4FA1-B3E5-83F037B4ED1C}"/>
              </a:ext>
            </a:extLst>
          </p:cNvPr>
          <p:cNvSpPr txBox="1"/>
          <p:nvPr/>
        </p:nvSpPr>
        <p:spPr>
          <a:xfrm>
            <a:off x="7759080" y="4233719"/>
            <a:ext cx="419913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tr-TR" dirty="0"/>
              <a:t>3-  Reaktif güç ölçülerek kurum sınır değerlerde uyarılmalı.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EED110-575C-4820-B896-50567A0E10BA}"/>
              </a:ext>
            </a:extLst>
          </p:cNvPr>
          <p:cNvSpPr txBox="1"/>
          <p:nvPr/>
        </p:nvSpPr>
        <p:spPr>
          <a:xfrm>
            <a:off x="7812342" y="5194290"/>
            <a:ext cx="419913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tr-TR" dirty="0"/>
              <a:t>4-  Elde edilen verilerden fatura tahmin ve doğrulama sistemi oluşturulmalı.</a:t>
            </a:r>
          </a:p>
        </p:txBody>
      </p:sp>
    </p:spTree>
    <p:extLst>
      <p:ext uri="{BB962C8B-B14F-4D97-AF65-F5344CB8AC3E}">
        <p14:creationId xmlns:p14="http://schemas.microsoft.com/office/powerpoint/2010/main" val="25058408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238</Words>
  <Application>Microsoft Office PowerPoint</Application>
  <PresentationFormat>Geniş ekran</PresentationFormat>
  <Paragraphs>63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Cover and End Slide Master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ilyas</cp:lastModifiedBy>
  <cp:revision>163</cp:revision>
  <dcterms:created xsi:type="dcterms:W3CDTF">2019-01-14T06:35:35Z</dcterms:created>
  <dcterms:modified xsi:type="dcterms:W3CDTF">2022-01-25T15:10:47Z</dcterms:modified>
</cp:coreProperties>
</file>